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9" r:id="rId4"/>
    <p:sldId id="260" r:id="rId5"/>
    <p:sldId id="262" r:id="rId6"/>
    <p:sldId id="264" r:id="rId7"/>
    <p:sldId id="265" r:id="rId8"/>
    <p:sldId id="266" r:id="rId9"/>
    <p:sldId id="267" r:id="rId10"/>
    <p:sldId id="263" r:id="rId11"/>
    <p:sldId id="261" r:id="rId12"/>
    <p:sldId id="258" r:id="rId13"/>
    <p:sldId id="268" r:id="rId14"/>
    <p:sldId id="270" r:id="rId15"/>
    <p:sldId id="271" r:id="rId16"/>
    <p:sldId id="273" r:id="rId17"/>
    <p:sldId id="274" r:id="rId18"/>
    <p:sldId id="275" r:id="rId19"/>
    <p:sldId id="277" r:id="rId20"/>
    <p:sldId id="276" r:id="rId21"/>
    <p:sldId id="291" r:id="rId22"/>
    <p:sldId id="280" r:id="rId23"/>
    <p:sldId id="279" r:id="rId24"/>
    <p:sldId id="283" r:id="rId25"/>
    <p:sldId id="284" r:id="rId26"/>
    <p:sldId id="286" r:id="rId27"/>
    <p:sldId id="287" r:id="rId28"/>
    <p:sldId id="288" r:id="rId29"/>
    <p:sldId id="290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0818"/>
    <p:restoredTop sz="92308"/>
  </p:normalViewPr>
  <p:slideViewPr>
    <p:cSldViewPr snapToGrid="0" snapToObjects="1">
      <p:cViewPr varScale="1">
        <p:scale>
          <a:sx n="103" d="100"/>
          <a:sy n="103" d="100"/>
        </p:scale>
        <p:origin x="17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E35482-17FE-FA47-BE6C-448D675ADF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A5D07D-C08B-B94C-BD32-9E3F3770A7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C0AB2F-4772-4B49-9002-DD4FDDCF55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704686-42A9-1D40-BC0F-FADA706A3205}" type="datetimeFigureOut">
              <a:rPr lang="en-US" smtClean="0"/>
              <a:t>3/4/22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8E0AC8-DE4E-B34B-B4B5-4FCDCF1653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773328-D56F-E04D-8314-E975002ED4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1CFD3-EA67-8F40-9EE7-B706EA71FD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7993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B7998F-A821-804A-BB3A-440F09B0CC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53386EB-3DE5-8048-B38F-C1B7A2059A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F4EF2E-05B8-9042-B02A-A31574E3C6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704686-42A9-1D40-BC0F-FADA706A3205}" type="datetimeFigureOut">
              <a:rPr lang="en-US" smtClean="0"/>
              <a:t>3/4/22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B7BB58-A390-3F47-BCBE-4A3E6038C3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571B0C-1F65-FC4C-91C3-4CFD7FBCD1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1CFD3-EA67-8F40-9EE7-B706EA71FD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7039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7FB13E1-F926-0D48-9B32-8D7BC8FDCC0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F6E4DA-8F98-9E4B-BE1C-4268C1BB26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C85788-73D0-5243-934F-90EC88430D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704686-42A9-1D40-BC0F-FADA706A3205}" type="datetimeFigureOut">
              <a:rPr lang="en-US" smtClean="0"/>
              <a:t>3/4/22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C11641-A5AA-9A40-9FD7-62C85ECD3F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FA5889-F706-A043-BBA8-71040BEC3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1CFD3-EA67-8F40-9EE7-B706EA71FD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3338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49B4E8-84BD-E642-AFFF-5C4877494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4EE91C-75A9-EB44-B9F8-3DDF909C08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B73A1F-606E-0C47-A667-AEDAB51913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704686-42A9-1D40-BC0F-FADA706A3205}" type="datetimeFigureOut">
              <a:rPr lang="en-US" smtClean="0"/>
              <a:t>3/4/22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59CB32-5D5D-8947-AF5D-59434DC49B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42AFAD-FE6E-3E46-B279-B4F38FDC3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1CFD3-EA67-8F40-9EE7-B706EA71FD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0046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81150-0A30-004E-AC71-F74DA79F67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30D2B6-D980-B041-8ACD-6F91F5A39A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B6EA2B-97C3-7548-8FD9-0EF4C11A7B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704686-42A9-1D40-BC0F-FADA706A3205}" type="datetimeFigureOut">
              <a:rPr lang="en-US" smtClean="0"/>
              <a:t>3/4/22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8B6BD0-5B66-0E4B-BA35-CF6180FB61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1FF663-AD0D-0B45-A464-E5BA85296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1CFD3-EA67-8F40-9EE7-B706EA71FD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2038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34C527-48CC-084B-84B5-E029AA926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982C6A-02F9-9D40-8ACD-E311A61F0F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B3F008-DABA-F04D-B700-D4E7264305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D22A88-C4B4-FC4D-9CF6-E33E072BA1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704686-42A9-1D40-BC0F-FADA706A3205}" type="datetimeFigureOut">
              <a:rPr lang="en-US" smtClean="0"/>
              <a:t>3/4/22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600FC6-58DE-A342-B0D6-DDCEBDEE69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86D0AE-A63E-3C43-99D9-D1919C18C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1CFD3-EA67-8F40-9EE7-B706EA71FD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18227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EE080-F109-A24C-8AA9-AC4A6B02A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6150D2-7FAB-634C-B7EE-D3401B6963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820273-2633-8949-9CD5-A317A25BEF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6C7817F-D54E-BB4B-B6B4-970B98A1C83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FE0D1A0-1B0B-D646-89FE-BD54640098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50302D6-5D30-3443-828F-48E5E1397B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704686-42A9-1D40-BC0F-FADA706A3205}" type="datetimeFigureOut">
              <a:rPr lang="en-US" smtClean="0"/>
              <a:t>3/4/22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4411FEC-0360-214D-BAD7-35A0D15188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1857CB0-C28A-A64B-8C5E-67C522073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1CFD3-EA67-8F40-9EE7-B706EA71FD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1632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369E0-34E2-0F4B-8E8E-0F69D8CA8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0ACB9F9-73AF-B243-9C45-8FC3CE890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704686-42A9-1D40-BC0F-FADA706A3205}" type="datetimeFigureOut">
              <a:rPr lang="en-US" smtClean="0"/>
              <a:t>3/4/22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C28E85-1ABD-A141-B6FC-4EC767BBBA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AB9F67-D7B3-5348-8E3C-D7492EB8E8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1CFD3-EA67-8F40-9EE7-B706EA71FD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2244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A4671D7-2C6A-BF46-8B31-27DD8C2B77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704686-42A9-1D40-BC0F-FADA706A3205}" type="datetimeFigureOut">
              <a:rPr lang="en-US" smtClean="0"/>
              <a:t>3/4/22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62098A1-E619-694B-BE23-4471B88FC6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04603A-1FC3-9A46-91B2-288F741A8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1CFD3-EA67-8F40-9EE7-B706EA71FD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5600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1247D-9DC0-E444-BBA1-BAE05E8085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1EB26F-9BFD-A744-9DD0-0976C8BD3F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522889-445A-924F-9FF1-C8FFA3C96A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8EC12A-709E-6D47-A75D-EC6799FAA5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704686-42A9-1D40-BC0F-FADA706A3205}" type="datetimeFigureOut">
              <a:rPr lang="en-US" smtClean="0"/>
              <a:t>3/4/22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2EA67E-09D4-2742-800E-5419BCC43B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9C3A48-0870-2A44-A56E-37FCF12AB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1CFD3-EA67-8F40-9EE7-B706EA71FD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6968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FEE41-9607-794A-A900-68C8710AB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51EC152-2E79-9E45-BDE6-0F0BAC2A8A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B4B779-7CB4-D947-8D40-46FE9EF631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40E9A2-A37A-C949-AB18-D028236BE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704686-42A9-1D40-BC0F-FADA706A3205}" type="datetimeFigureOut">
              <a:rPr lang="en-US" smtClean="0"/>
              <a:t>3/4/22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710271-1B60-D345-BE9C-B5EF91B2AB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51600E-B7D9-A849-8A9C-671627908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1CFD3-EA67-8F40-9EE7-B706EA71FD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9618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3E01552-2F2A-3C41-A44E-6EB29C0501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DBEEDD-DB11-0E41-92A9-B50047E36D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D17E96-076E-C34B-BF5C-F8A4F695BF8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704686-42A9-1D40-BC0F-FADA706A3205}" type="datetimeFigureOut">
              <a:rPr lang="en-US" smtClean="0"/>
              <a:t>3/4/22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DFCB18-B61B-5E42-91B5-BB36080277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5948C6-446B-DC43-AEAE-0D307A1D65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01CFD3-EA67-8F40-9EE7-B706EA71FD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2288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F20AE1-9E74-1B46-83E1-F5B530500C7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Introduction to</a:t>
            </a:r>
            <a:r>
              <a:rPr lang="en-IN" b="1" dirty="0"/>
              <a:t>  </a:t>
            </a:r>
            <a:br>
              <a:rPr lang="en-IN" dirty="0">
                <a:effectLst/>
              </a:rPr>
            </a:br>
            <a:r>
              <a:rPr lang="en-IN" dirty="0"/>
              <a:t>Recurrent Neural Networks </a:t>
            </a:r>
            <a:br>
              <a:rPr lang="en-IN" dirty="0">
                <a:effectLst/>
              </a:rPr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F56FCA-F7DD-844B-93D0-4371C6F2318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5783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5F905-89BC-FA44-B965-9BECECF05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TF-IDF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C67A97D-174C-FB4B-813F-DA2809FCB5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36848" r="41908" b="22693"/>
          <a:stretch/>
        </p:blipFill>
        <p:spPr>
          <a:xfrm>
            <a:off x="634571" y="1690688"/>
            <a:ext cx="4234312" cy="1760517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E21395E-B82A-4F4B-9D33-C3F780E9A9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6176310"/>
              </p:ext>
            </p:extLst>
          </p:nvPr>
        </p:nvGraphicFramePr>
        <p:xfrm>
          <a:off x="5575300" y="1407795"/>
          <a:ext cx="5778500" cy="202120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25500">
                  <a:extLst>
                    <a:ext uri="{9D8B030D-6E8A-4147-A177-3AD203B41FA5}">
                      <a16:colId xmlns:a16="http://schemas.microsoft.com/office/drawing/2014/main" val="1111204271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1505051595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244943737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445356223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1453893288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3900395890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167175786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Token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Sen-1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Sen-2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Sen-3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TF(Sen-1)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TF(Sen-2)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TF(Sen-3)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13951368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and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0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0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2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0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0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0.14285714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79541967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is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1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1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 dirty="0">
                          <a:effectLst/>
                        </a:rPr>
                        <a:t>3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 dirty="0">
                          <a:effectLst/>
                        </a:rPr>
                        <a:t>0.25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0.25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0.21428571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0449573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one 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0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0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2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0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0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0.14285714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8190135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shining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1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0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1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0.25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0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0.07142857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5181883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sun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1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0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1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0.25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0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0.07142857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1902653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sweet 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0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1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1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0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0.25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0.07142857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4783203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the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1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1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2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0.25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0.25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0.14285714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0521642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two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0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0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1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0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0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0.07142857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2555840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weather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0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1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1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0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0.25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 dirty="0">
                          <a:effectLst/>
                        </a:rPr>
                        <a:t>0.07142857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72830956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757E554C-C536-9F49-B89A-F09920F64A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3003034"/>
              </p:ext>
            </p:extLst>
          </p:nvPr>
        </p:nvGraphicFramePr>
        <p:xfrm>
          <a:off x="5575300" y="4289301"/>
          <a:ext cx="5295901" cy="2032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25705">
                  <a:extLst>
                    <a:ext uri="{9D8B030D-6E8A-4147-A177-3AD203B41FA5}">
                      <a16:colId xmlns:a16="http://schemas.microsoft.com/office/drawing/2014/main" val="1195494173"/>
                    </a:ext>
                  </a:extLst>
                </a:gridCol>
                <a:gridCol w="825705">
                  <a:extLst>
                    <a:ext uri="{9D8B030D-6E8A-4147-A177-3AD203B41FA5}">
                      <a16:colId xmlns:a16="http://schemas.microsoft.com/office/drawing/2014/main" val="1944228560"/>
                    </a:ext>
                  </a:extLst>
                </a:gridCol>
                <a:gridCol w="825705">
                  <a:extLst>
                    <a:ext uri="{9D8B030D-6E8A-4147-A177-3AD203B41FA5}">
                      <a16:colId xmlns:a16="http://schemas.microsoft.com/office/drawing/2014/main" val="3612110651"/>
                    </a:ext>
                  </a:extLst>
                </a:gridCol>
                <a:gridCol w="825705">
                  <a:extLst>
                    <a:ext uri="{9D8B030D-6E8A-4147-A177-3AD203B41FA5}">
                      <a16:colId xmlns:a16="http://schemas.microsoft.com/office/drawing/2014/main" val="1060246626"/>
                    </a:ext>
                  </a:extLst>
                </a:gridCol>
                <a:gridCol w="1167376">
                  <a:extLst>
                    <a:ext uri="{9D8B030D-6E8A-4147-A177-3AD203B41FA5}">
                      <a16:colId xmlns:a16="http://schemas.microsoft.com/office/drawing/2014/main" val="2439087394"/>
                    </a:ext>
                  </a:extLst>
                </a:gridCol>
                <a:gridCol w="825705">
                  <a:extLst>
                    <a:ext uri="{9D8B030D-6E8A-4147-A177-3AD203B41FA5}">
                      <a16:colId xmlns:a16="http://schemas.microsoft.com/office/drawing/2014/main" val="1863939278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Token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Sen-1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Sen-2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Sen-3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Word Freq in Doc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IDF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82272985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and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0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0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2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2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0.17609126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57055652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is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1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1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3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5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-0.2218487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50987387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one 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0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0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2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2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0.17609126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03105181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shining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1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0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1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2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0.17609126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52290318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sun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1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0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1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2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0.17609126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98896922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sweet 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0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1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1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2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0.17609126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91898145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the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1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1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2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4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-0.1249387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90437077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two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0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0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1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1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0.47712125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73232165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weather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0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1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1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2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 dirty="0">
                          <a:effectLst/>
                        </a:rPr>
                        <a:t>0.17609126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891180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681254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F79B9B-A037-BD43-AD1D-11D6D879C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TF-IDF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404A5EB-B182-9E45-A990-BB27154DCA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36848" r="41908" b="22693"/>
          <a:stretch/>
        </p:blipFill>
        <p:spPr>
          <a:xfrm>
            <a:off x="593725" y="2103435"/>
            <a:ext cx="3004498" cy="1506663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E363442-3009-8B47-97B1-A1957550C2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1944506"/>
              </p:ext>
            </p:extLst>
          </p:nvPr>
        </p:nvGraphicFramePr>
        <p:xfrm>
          <a:off x="1079500" y="4241800"/>
          <a:ext cx="10032999" cy="2032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25800">
                  <a:extLst>
                    <a:ext uri="{9D8B030D-6E8A-4147-A177-3AD203B41FA5}">
                      <a16:colId xmlns:a16="http://schemas.microsoft.com/office/drawing/2014/main" val="2579595758"/>
                    </a:ext>
                  </a:extLst>
                </a:gridCol>
                <a:gridCol w="825800">
                  <a:extLst>
                    <a:ext uri="{9D8B030D-6E8A-4147-A177-3AD203B41FA5}">
                      <a16:colId xmlns:a16="http://schemas.microsoft.com/office/drawing/2014/main" val="4066100468"/>
                    </a:ext>
                  </a:extLst>
                </a:gridCol>
                <a:gridCol w="825800">
                  <a:extLst>
                    <a:ext uri="{9D8B030D-6E8A-4147-A177-3AD203B41FA5}">
                      <a16:colId xmlns:a16="http://schemas.microsoft.com/office/drawing/2014/main" val="2129977982"/>
                    </a:ext>
                  </a:extLst>
                </a:gridCol>
                <a:gridCol w="825800">
                  <a:extLst>
                    <a:ext uri="{9D8B030D-6E8A-4147-A177-3AD203B41FA5}">
                      <a16:colId xmlns:a16="http://schemas.microsoft.com/office/drawing/2014/main" val="3984455842"/>
                    </a:ext>
                  </a:extLst>
                </a:gridCol>
                <a:gridCol w="1167511">
                  <a:extLst>
                    <a:ext uri="{9D8B030D-6E8A-4147-A177-3AD203B41FA5}">
                      <a16:colId xmlns:a16="http://schemas.microsoft.com/office/drawing/2014/main" val="3999588378"/>
                    </a:ext>
                  </a:extLst>
                </a:gridCol>
                <a:gridCol w="825800">
                  <a:extLst>
                    <a:ext uri="{9D8B030D-6E8A-4147-A177-3AD203B41FA5}">
                      <a16:colId xmlns:a16="http://schemas.microsoft.com/office/drawing/2014/main" val="1282221526"/>
                    </a:ext>
                  </a:extLst>
                </a:gridCol>
                <a:gridCol w="825800">
                  <a:extLst>
                    <a:ext uri="{9D8B030D-6E8A-4147-A177-3AD203B41FA5}">
                      <a16:colId xmlns:a16="http://schemas.microsoft.com/office/drawing/2014/main" val="2859013901"/>
                    </a:ext>
                  </a:extLst>
                </a:gridCol>
                <a:gridCol w="977672">
                  <a:extLst>
                    <a:ext uri="{9D8B030D-6E8A-4147-A177-3AD203B41FA5}">
                      <a16:colId xmlns:a16="http://schemas.microsoft.com/office/drawing/2014/main" val="2104784521"/>
                    </a:ext>
                  </a:extLst>
                </a:gridCol>
                <a:gridCol w="977672">
                  <a:extLst>
                    <a:ext uri="{9D8B030D-6E8A-4147-A177-3AD203B41FA5}">
                      <a16:colId xmlns:a16="http://schemas.microsoft.com/office/drawing/2014/main" val="3128998563"/>
                    </a:ext>
                  </a:extLst>
                </a:gridCol>
                <a:gridCol w="977672">
                  <a:extLst>
                    <a:ext uri="{9D8B030D-6E8A-4147-A177-3AD203B41FA5}">
                      <a16:colId xmlns:a16="http://schemas.microsoft.com/office/drawing/2014/main" val="1814000041"/>
                    </a:ext>
                  </a:extLst>
                </a:gridCol>
                <a:gridCol w="977672">
                  <a:extLst>
                    <a:ext uri="{9D8B030D-6E8A-4147-A177-3AD203B41FA5}">
                      <a16:colId xmlns:a16="http://schemas.microsoft.com/office/drawing/2014/main" val="1999373099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Token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Sen-1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Sen-2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Sen-3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TF(Sen-1)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TF(Sen-2)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TF(Sen-3)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IDF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TF-IDF(Sen-1)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TF-IDF(Sen-2)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TF-IDF(Sen-3)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58473931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and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0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0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2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0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0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0.14285714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0.176091259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0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0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0.025155894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901937122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is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1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1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3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0.25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0.25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0.21428571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-0.22184875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-0.055462187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-0.055462187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-0.047539018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1653122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one 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0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0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2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0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0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0.14285714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0.176091259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0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0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0.025155894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97083547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shining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1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0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1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0.25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0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0.07142857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0.176091259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0.044022815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0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0.012577947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26745542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sun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1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0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1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0.25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0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0.07142857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0.176091259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0.044022815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0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0.012577947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81509508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sweet 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0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1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1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0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0.25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0.07142857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0.176091259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0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0.044022815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0.012577947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58122797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the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1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1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2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0.25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0.25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0.14285714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-0.124938737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-0.031234684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-0.031234684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-0.017848391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0793638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two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0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0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1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0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0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0.07142857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0.477121255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0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0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0.03408009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3431815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weather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0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1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1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0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0.25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0.07142857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0.176091259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0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0.044022815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 dirty="0">
                          <a:effectLst/>
                        </a:rPr>
                        <a:t>0.012577947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071380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866032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F85BCA-6D77-1A43-A493-4E84E6196C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6878"/>
            <a:ext cx="10515600" cy="1325563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1DFF9E-9704-534D-982C-9D40C5C90A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1818" y="1330036"/>
            <a:ext cx="8728364" cy="542108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FAA0305-625C-DD44-B1DE-36F979694CE4}"/>
              </a:ext>
            </a:extLst>
          </p:cNvPr>
          <p:cNvSpPr txBox="1"/>
          <p:nvPr/>
        </p:nvSpPr>
        <p:spPr>
          <a:xfrm>
            <a:off x="1431758" y="6689558"/>
            <a:ext cx="453842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https://</a:t>
            </a:r>
            <a:r>
              <a:rPr lang="en-US" sz="900" dirty="0" err="1"/>
              <a:t>sebastianraschka.com</a:t>
            </a:r>
            <a:r>
              <a:rPr lang="en-US" sz="900" dirty="0"/>
              <a:t>/pdf/lecture-notes/stat479ss19/L14_intro-rnn-part2_slides.pdf</a:t>
            </a:r>
          </a:p>
        </p:txBody>
      </p:sp>
    </p:spTree>
    <p:extLst>
      <p:ext uri="{BB962C8B-B14F-4D97-AF65-F5344CB8AC3E}">
        <p14:creationId xmlns:p14="http://schemas.microsoft.com/office/powerpoint/2010/main" val="29459597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8F4FD0-9461-0D4F-ADA8-132710438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RNN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3D151DE9-00B6-8C4A-9F42-A5419796D80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355512"/>
            <a:ext cx="10515600" cy="3291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737FCF2-9B5A-B647-848B-D87EDCDAF069}"/>
              </a:ext>
            </a:extLst>
          </p:cNvPr>
          <p:cNvSpPr txBox="1"/>
          <p:nvPr/>
        </p:nvSpPr>
        <p:spPr>
          <a:xfrm>
            <a:off x="0" y="6627168"/>
            <a:ext cx="286969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http://</a:t>
            </a:r>
            <a:r>
              <a:rPr lang="en-US" sz="900" dirty="0" err="1"/>
              <a:t>karpathy.github.io</a:t>
            </a:r>
            <a:r>
              <a:rPr lang="en-US" sz="900" dirty="0"/>
              <a:t>/2015/05/21/</a:t>
            </a:r>
            <a:r>
              <a:rPr lang="en-US" sz="900" dirty="0" err="1"/>
              <a:t>rnn</a:t>
            </a:r>
            <a:r>
              <a:rPr lang="en-US" sz="900" dirty="0"/>
              <a:t>-effectiveness/</a:t>
            </a:r>
          </a:p>
        </p:txBody>
      </p:sp>
    </p:spTree>
    <p:extLst>
      <p:ext uri="{BB962C8B-B14F-4D97-AF65-F5344CB8AC3E}">
        <p14:creationId xmlns:p14="http://schemas.microsoft.com/office/powerpoint/2010/main" val="11527622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F85BCA-6D77-1A43-A493-4E84E6196C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6878"/>
            <a:ext cx="10515600" cy="1325563"/>
          </a:xfrm>
        </p:spPr>
        <p:txBody>
          <a:bodyPr/>
          <a:lstStyle/>
          <a:p>
            <a:r>
              <a:rPr lang="en-US" dirty="0"/>
              <a:t>Weight Matrix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AA0305-625C-DD44-B1DE-36F979694CE4}"/>
              </a:ext>
            </a:extLst>
          </p:cNvPr>
          <p:cNvSpPr txBox="1"/>
          <p:nvPr/>
        </p:nvSpPr>
        <p:spPr>
          <a:xfrm>
            <a:off x="1431758" y="6689558"/>
            <a:ext cx="453842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https://</a:t>
            </a:r>
            <a:r>
              <a:rPr lang="en-US" sz="900" dirty="0" err="1"/>
              <a:t>sebastianraschka.com</a:t>
            </a:r>
            <a:r>
              <a:rPr lang="en-US" sz="900" dirty="0"/>
              <a:t>/pdf/lecture-notes/stat479ss19/L14_intro-rnn-part2_slides.pdf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E7F374-43E1-FC49-A5AA-326E16A607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450" y="1626476"/>
            <a:ext cx="108331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3492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F85BCA-6D77-1A43-A493-4E84E6196C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6878"/>
            <a:ext cx="10515600" cy="1325563"/>
          </a:xfrm>
        </p:spPr>
        <p:txBody>
          <a:bodyPr/>
          <a:lstStyle/>
          <a:p>
            <a:r>
              <a:rPr lang="en-US" dirty="0"/>
              <a:t>Weight Matrix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AA0305-625C-DD44-B1DE-36F979694CE4}"/>
              </a:ext>
            </a:extLst>
          </p:cNvPr>
          <p:cNvSpPr txBox="1"/>
          <p:nvPr/>
        </p:nvSpPr>
        <p:spPr>
          <a:xfrm>
            <a:off x="1431758" y="6689558"/>
            <a:ext cx="453842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https://</a:t>
            </a:r>
            <a:r>
              <a:rPr lang="en-US" sz="900" dirty="0" err="1"/>
              <a:t>sebastianraschka.com</a:t>
            </a:r>
            <a:r>
              <a:rPr lang="en-US" sz="900" dirty="0"/>
              <a:t>/pdf/lecture-notes/stat479ss19/L14_intro-rnn-part2_slides.pdf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95CBBA-41A6-B940-9FCC-42CC82EAA3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180" y="1432441"/>
            <a:ext cx="11217639" cy="5257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5660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F85BCA-6D77-1A43-A493-4E84E6196C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6878"/>
            <a:ext cx="10515600" cy="1325563"/>
          </a:xfrm>
        </p:spPr>
        <p:txBody>
          <a:bodyPr/>
          <a:lstStyle/>
          <a:p>
            <a:r>
              <a:rPr lang="en-US" dirty="0"/>
              <a:t>Weight Matrix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AA0305-625C-DD44-B1DE-36F979694CE4}"/>
              </a:ext>
            </a:extLst>
          </p:cNvPr>
          <p:cNvSpPr txBox="1"/>
          <p:nvPr/>
        </p:nvSpPr>
        <p:spPr>
          <a:xfrm>
            <a:off x="1431758" y="6689558"/>
            <a:ext cx="453842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https://</a:t>
            </a:r>
            <a:r>
              <a:rPr lang="en-US" sz="900" dirty="0" err="1"/>
              <a:t>sebastianraschka.com</a:t>
            </a:r>
            <a:r>
              <a:rPr lang="en-US" sz="900" dirty="0"/>
              <a:t>/pdf/lecture-notes/stat479ss19/L14_intro-rnn-part2_slides.pdf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0AAB7B-76C3-6D46-8B06-02385AF172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203" y="1432441"/>
            <a:ext cx="11241593" cy="5257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7282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09210-11BE-A345-B1FD-9B5A35C6A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Backpropagation through time</a:t>
            </a:r>
            <a:br>
              <a:rPr lang="en-IN" dirty="0"/>
            </a:br>
            <a:r>
              <a:rPr lang="en-IN" dirty="0"/>
              <a:t>(BPTT)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1FD774-773D-CF42-9D0C-F585E36D88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200" y="1690688"/>
            <a:ext cx="11531600" cy="47101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C19B4FF-57A0-FC4E-A011-1462F9CF6F86}"/>
              </a:ext>
            </a:extLst>
          </p:cNvPr>
          <p:cNvSpPr txBox="1"/>
          <p:nvPr/>
        </p:nvSpPr>
        <p:spPr>
          <a:xfrm>
            <a:off x="10573406" y="1303282"/>
            <a:ext cx="3593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</a:t>
            </a:r>
          </a:p>
        </p:txBody>
      </p:sp>
    </p:spTree>
    <p:extLst>
      <p:ext uri="{BB962C8B-B14F-4D97-AF65-F5344CB8AC3E}">
        <p14:creationId xmlns:p14="http://schemas.microsoft.com/office/powerpoint/2010/main" val="4167599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F85BCA-6D77-1A43-A493-4E84E6196C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6878"/>
            <a:ext cx="10515600" cy="1325563"/>
          </a:xfrm>
        </p:spPr>
        <p:txBody>
          <a:bodyPr/>
          <a:lstStyle/>
          <a:p>
            <a:r>
              <a:rPr lang="en-IN" dirty="0"/>
              <a:t>Backpropagation through time</a:t>
            </a:r>
            <a:br>
              <a:rPr lang="en-IN" dirty="0"/>
            </a:br>
            <a:r>
              <a:rPr lang="en-IN" dirty="0"/>
              <a:t>(BPTT)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AA0305-625C-DD44-B1DE-36F979694CE4}"/>
              </a:ext>
            </a:extLst>
          </p:cNvPr>
          <p:cNvSpPr txBox="1"/>
          <p:nvPr/>
        </p:nvSpPr>
        <p:spPr>
          <a:xfrm>
            <a:off x="1431758" y="6689558"/>
            <a:ext cx="453842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https://</a:t>
            </a:r>
            <a:r>
              <a:rPr lang="en-US" sz="900" dirty="0" err="1"/>
              <a:t>sebastianraschka.com</a:t>
            </a:r>
            <a:r>
              <a:rPr lang="en-US" sz="900" dirty="0"/>
              <a:t>/pdf/lecture-notes/stat479ss19/L14_intro-rnn-part2_slides.pdf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C62BBB-9BE1-B145-B65A-2DEDBC586B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062" y="1432441"/>
            <a:ext cx="11037876" cy="5136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4194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F85BCA-6D77-1A43-A493-4E84E6196C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6878"/>
            <a:ext cx="10515600" cy="1325563"/>
          </a:xfrm>
        </p:spPr>
        <p:txBody>
          <a:bodyPr/>
          <a:lstStyle/>
          <a:p>
            <a:r>
              <a:rPr lang="en-IN" dirty="0"/>
              <a:t>Backpropagation through time</a:t>
            </a:r>
            <a:br>
              <a:rPr lang="en-IN" dirty="0"/>
            </a:br>
            <a:r>
              <a:rPr lang="en-IN" dirty="0"/>
              <a:t>(BPTT)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AA0305-625C-DD44-B1DE-36F979694CE4}"/>
              </a:ext>
            </a:extLst>
          </p:cNvPr>
          <p:cNvSpPr txBox="1"/>
          <p:nvPr/>
        </p:nvSpPr>
        <p:spPr>
          <a:xfrm>
            <a:off x="1431758" y="6689558"/>
            <a:ext cx="453842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https://</a:t>
            </a:r>
            <a:r>
              <a:rPr lang="en-US" sz="900" dirty="0" err="1"/>
              <a:t>sebastianraschka.com</a:t>
            </a:r>
            <a:r>
              <a:rPr lang="en-US" sz="900" dirty="0"/>
              <a:t>/pdf/lecture-notes/stat479ss19/L14_intro-rnn-part2_slides.pdf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52276C-85ED-7F46-8175-6FB4B4B73F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857" y="1432441"/>
            <a:ext cx="11510285" cy="5257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2673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D4277-70E6-874E-8843-62CB7BACD5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of RNN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A45696-0CF8-174B-9721-B6AC2C426C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Sequence Modelling</a:t>
            </a:r>
          </a:p>
          <a:p>
            <a:r>
              <a:rPr lang="en-US" dirty="0"/>
              <a:t>Text Classification</a:t>
            </a:r>
          </a:p>
          <a:p>
            <a:r>
              <a:rPr lang="en-US" dirty="0"/>
              <a:t>Machine Translation</a:t>
            </a:r>
          </a:p>
          <a:p>
            <a:r>
              <a:rPr lang="en-US" dirty="0"/>
              <a:t>Stock market prediction</a:t>
            </a:r>
          </a:p>
          <a:p>
            <a:r>
              <a:rPr lang="en-US" dirty="0"/>
              <a:t>Speech Recognition</a:t>
            </a:r>
          </a:p>
          <a:p>
            <a:r>
              <a:rPr lang="en-US" dirty="0"/>
              <a:t>Image captioning</a:t>
            </a:r>
          </a:p>
        </p:txBody>
      </p:sp>
    </p:spTree>
    <p:extLst>
      <p:ext uri="{BB962C8B-B14F-4D97-AF65-F5344CB8AC3E}">
        <p14:creationId xmlns:p14="http://schemas.microsoft.com/office/powerpoint/2010/main" val="18590553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26D9CC-FC4F-9D48-8E32-F3A269187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Solutions to the vanishing/exploding</a:t>
            </a:r>
            <a:br>
              <a:rPr lang="en-IN" dirty="0"/>
            </a:br>
            <a:r>
              <a:rPr lang="en-IN" dirty="0"/>
              <a:t>gradient problems</a:t>
            </a:r>
            <a:br>
              <a:rPr lang="en-IN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D6CF90-3662-BA48-8AB2-9246892276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Gradient Clipping</a:t>
            </a:r>
          </a:p>
          <a:p>
            <a:r>
              <a:rPr lang="en-IN" dirty="0"/>
              <a:t>Truncated backpropagation through time (TBPTT)</a:t>
            </a:r>
          </a:p>
          <a:p>
            <a:r>
              <a:rPr lang="en-IN" dirty="0"/>
              <a:t>Long short-term memory (LSTM)</a:t>
            </a:r>
          </a:p>
          <a:p>
            <a:endParaRPr lang="en-IN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5E49BD-DC14-EB49-B591-E7B40FF0C1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290094"/>
            <a:ext cx="8470900" cy="7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2958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6F0EB-2496-5842-B305-011C6A0410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CB86F2E-AC0D-CC4C-A72D-18CDA19D553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" y="2083594"/>
            <a:ext cx="10248900" cy="383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90872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2E1901-DACF-DE40-8AA1-CE1C1980E3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Long short-term memory (LSTM)</a:t>
            </a:r>
            <a:br>
              <a:rPr lang="en-IN" dirty="0"/>
            </a:br>
            <a:endParaRPr lang="en-US" dirty="0"/>
          </a:p>
        </p:txBody>
      </p:sp>
      <p:pic>
        <p:nvPicPr>
          <p:cNvPr id="1026" name="Picture 2" descr="A LSTM neural network.">
            <a:extLst>
              <a:ext uri="{FF2B5EF4-FFF2-40B4-BE49-F238E27FC236}">
                <a16:creationId xmlns:a16="http://schemas.microsoft.com/office/drawing/2014/main" id="{F0C85323-64B2-3C4F-BE75-D4264917D6D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097" y="1389911"/>
            <a:ext cx="10198100" cy="383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58810C7-5145-BE43-AE54-63ABE16D6DD0}"/>
              </a:ext>
            </a:extLst>
          </p:cNvPr>
          <p:cNvSpPr txBox="1"/>
          <p:nvPr/>
        </p:nvSpPr>
        <p:spPr>
          <a:xfrm>
            <a:off x="126124" y="6492875"/>
            <a:ext cx="308289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https://</a:t>
            </a:r>
            <a:r>
              <a:rPr lang="en-US" sz="900" dirty="0" err="1"/>
              <a:t>colah.github.io</a:t>
            </a:r>
            <a:r>
              <a:rPr lang="en-US" sz="900" dirty="0"/>
              <a:t>/posts/2015-08-Understanding-LSTMs/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6AD0888-9C45-AF48-9644-33FB334609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218" y="5340077"/>
            <a:ext cx="11466348" cy="912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7789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2E1901-DACF-DE40-8AA1-CE1C1980E3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Long short-term memory (LSTM)</a:t>
            </a:r>
            <a:br>
              <a:rPr lang="en-IN" dirty="0"/>
            </a:b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58810C7-5145-BE43-AE54-63ABE16D6DD0}"/>
              </a:ext>
            </a:extLst>
          </p:cNvPr>
          <p:cNvSpPr txBox="1"/>
          <p:nvPr/>
        </p:nvSpPr>
        <p:spPr>
          <a:xfrm>
            <a:off x="126124" y="6492875"/>
            <a:ext cx="308289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https://</a:t>
            </a:r>
            <a:r>
              <a:rPr lang="en-US" sz="900" dirty="0" err="1"/>
              <a:t>colah.github.io</a:t>
            </a:r>
            <a:r>
              <a:rPr lang="en-US" sz="900" dirty="0"/>
              <a:t>/posts/2015-08-Understanding-LSTMs/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D6B8E29-7792-A54D-83ED-421A67B1C85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567" y="1513681"/>
            <a:ext cx="8343900" cy="2578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06452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2E1901-DACF-DE40-8AA1-CE1C1980E3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Long short-term memory (LSTM)</a:t>
            </a:r>
            <a:br>
              <a:rPr lang="en-IN" dirty="0"/>
            </a:b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58810C7-5145-BE43-AE54-63ABE16D6DD0}"/>
              </a:ext>
            </a:extLst>
          </p:cNvPr>
          <p:cNvSpPr txBox="1"/>
          <p:nvPr/>
        </p:nvSpPr>
        <p:spPr>
          <a:xfrm>
            <a:off x="126124" y="6492875"/>
            <a:ext cx="308289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https://</a:t>
            </a:r>
            <a:r>
              <a:rPr lang="en-US" sz="900" dirty="0" err="1"/>
              <a:t>colah.github.io</a:t>
            </a:r>
            <a:r>
              <a:rPr lang="en-US" sz="900" dirty="0"/>
              <a:t>/posts/2015-08-Understanding-LSTMs/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D077C98E-FFF3-4B47-B97F-45920A26AFC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5677" y="2050092"/>
            <a:ext cx="8343900" cy="2578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27593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2E1901-DACF-DE40-8AA1-CE1C1980E3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Long short-term memory (LSTM)</a:t>
            </a:r>
            <a:br>
              <a:rPr lang="en-IN" dirty="0"/>
            </a:b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58810C7-5145-BE43-AE54-63ABE16D6DD0}"/>
              </a:ext>
            </a:extLst>
          </p:cNvPr>
          <p:cNvSpPr txBox="1"/>
          <p:nvPr/>
        </p:nvSpPr>
        <p:spPr>
          <a:xfrm>
            <a:off x="126124" y="6492875"/>
            <a:ext cx="308289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https://</a:t>
            </a:r>
            <a:r>
              <a:rPr lang="en-US" sz="900" dirty="0" err="1"/>
              <a:t>colah.github.io</a:t>
            </a:r>
            <a:r>
              <a:rPr lang="en-US" sz="900" dirty="0"/>
              <a:t>/posts/2015-08-Understanding-LSTMs/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643D0AEE-D6DF-4943-8C18-0A61372A62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014" y="1546225"/>
            <a:ext cx="10515600" cy="376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82062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2E1901-DACF-DE40-8AA1-CE1C1980E3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Long short-term memory (LSTM)</a:t>
            </a:r>
            <a:br>
              <a:rPr lang="en-IN" dirty="0"/>
            </a:b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58810C7-5145-BE43-AE54-63ABE16D6DD0}"/>
              </a:ext>
            </a:extLst>
          </p:cNvPr>
          <p:cNvSpPr txBox="1"/>
          <p:nvPr/>
        </p:nvSpPr>
        <p:spPr>
          <a:xfrm>
            <a:off x="126124" y="6492875"/>
            <a:ext cx="308289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https://</a:t>
            </a:r>
            <a:r>
              <a:rPr lang="en-US" sz="900" dirty="0" err="1"/>
              <a:t>colah.github.io</a:t>
            </a:r>
            <a:r>
              <a:rPr lang="en-US" sz="900" dirty="0"/>
              <a:t>/posts/2015-08-Understanding-LSTMs/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E8E9CD57-D6D8-4549-A607-82187A7BC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46225"/>
            <a:ext cx="12192000" cy="376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70188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2E1901-DACF-DE40-8AA1-CE1C1980E3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Long short-term memory (LSTM)</a:t>
            </a:r>
            <a:br>
              <a:rPr lang="en-IN" dirty="0"/>
            </a:b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58810C7-5145-BE43-AE54-63ABE16D6DD0}"/>
              </a:ext>
            </a:extLst>
          </p:cNvPr>
          <p:cNvSpPr txBox="1"/>
          <p:nvPr/>
        </p:nvSpPr>
        <p:spPr>
          <a:xfrm>
            <a:off x="126124" y="6492875"/>
            <a:ext cx="308289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https://</a:t>
            </a:r>
            <a:r>
              <a:rPr lang="en-US" sz="900" dirty="0" err="1"/>
              <a:t>colah.github.io</a:t>
            </a:r>
            <a:r>
              <a:rPr lang="en-US" sz="900" dirty="0"/>
              <a:t>/posts/2015-08-Understanding-LSTMs/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69F448D2-0EE9-DF43-BFE7-BB9CE0723A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46225"/>
            <a:ext cx="12192000" cy="376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38740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2E1901-DACF-DE40-8AA1-CE1C1980E3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Peephole Long short-term memory (LSTM)</a:t>
            </a:r>
            <a:br>
              <a:rPr lang="en-IN" dirty="0"/>
            </a:b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58810C7-5145-BE43-AE54-63ABE16D6DD0}"/>
              </a:ext>
            </a:extLst>
          </p:cNvPr>
          <p:cNvSpPr txBox="1"/>
          <p:nvPr/>
        </p:nvSpPr>
        <p:spPr>
          <a:xfrm>
            <a:off x="126124" y="6492875"/>
            <a:ext cx="308289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https://</a:t>
            </a:r>
            <a:r>
              <a:rPr lang="en-US" sz="900" dirty="0" err="1"/>
              <a:t>colah.github.io</a:t>
            </a:r>
            <a:r>
              <a:rPr lang="en-US" sz="900" dirty="0"/>
              <a:t>/posts/2015-08-Understanding-LSTMs/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78AC0420-6B3F-FC41-BDED-D76EFE38D3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46225"/>
            <a:ext cx="12192000" cy="376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61147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868BF4-A990-8447-9E89-0453CFEE4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Gated Recurrent Unit(GRU)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D51075D-7663-6747-8107-A2899F172D7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6829" y="1395663"/>
            <a:ext cx="8258342" cy="2812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99545A9-02F6-844D-AB7D-6F2AD28CCC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8100" y="4355433"/>
            <a:ext cx="9575800" cy="2310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2399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F28FA4-56EA-1343-A154-AE7069511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Before RNN</a:t>
            </a:r>
            <a:br>
              <a:rPr lang="en-US" dirty="0"/>
            </a:br>
            <a:r>
              <a:rPr lang="en-US" sz="3200" dirty="0"/>
              <a:t>Bag of words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42599A2-D5BB-9E44-B4A6-E7C6FCD4B9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25625"/>
            <a:ext cx="9179522" cy="43513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6C19318-AD90-A547-B1B5-D490981FD0E5}"/>
              </a:ext>
            </a:extLst>
          </p:cNvPr>
          <p:cNvSpPr txBox="1"/>
          <p:nvPr/>
        </p:nvSpPr>
        <p:spPr>
          <a:xfrm>
            <a:off x="648287" y="6221537"/>
            <a:ext cx="540404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https://</a:t>
            </a:r>
            <a:r>
              <a:rPr lang="en-US" sz="1000" dirty="0" err="1"/>
              <a:t>github.com</a:t>
            </a:r>
            <a:r>
              <a:rPr lang="en-US" sz="1000" dirty="0"/>
              <a:t>/</a:t>
            </a:r>
            <a:r>
              <a:rPr lang="en-US" sz="1000" dirty="0" err="1"/>
              <a:t>rasbt</a:t>
            </a:r>
            <a:r>
              <a:rPr lang="en-US" sz="1000" dirty="0"/>
              <a:t>/python-machine-learning-book-3rd-edition/blob/master/ch08/ch08.ipynb</a:t>
            </a:r>
          </a:p>
        </p:txBody>
      </p:sp>
    </p:spTree>
    <p:extLst>
      <p:ext uri="{BB962C8B-B14F-4D97-AF65-F5344CB8AC3E}">
        <p14:creationId xmlns:p14="http://schemas.microsoft.com/office/powerpoint/2010/main" val="7193281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F28FA4-56EA-1343-A154-AE7069511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Before RNN</a:t>
            </a:r>
            <a:br>
              <a:rPr lang="en-US" dirty="0"/>
            </a:br>
            <a:r>
              <a:rPr lang="en-US" sz="3200" dirty="0"/>
              <a:t>Bag of words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39BF9E2-CB8B-B241-83F9-C0FC05404A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072" y="1690688"/>
            <a:ext cx="11001782" cy="477707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E7E297-16FE-4D45-8A05-FAAC56A8ABB0}"/>
              </a:ext>
            </a:extLst>
          </p:cNvPr>
          <p:cNvSpPr txBox="1"/>
          <p:nvPr/>
        </p:nvSpPr>
        <p:spPr>
          <a:xfrm>
            <a:off x="541409" y="6467758"/>
            <a:ext cx="540404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https://</a:t>
            </a:r>
            <a:r>
              <a:rPr lang="en-US" sz="1000" dirty="0" err="1"/>
              <a:t>github.com</a:t>
            </a:r>
            <a:r>
              <a:rPr lang="en-US" sz="1000" dirty="0"/>
              <a:t>/</a:t>
            </a:r>
            <a:r>
              <a:rPr lang="en-US" sz="1000" dirty="0" err="1"/>
              <a:t>rasbt</a:t>
            </a:r>
            <a:r>
              <a:rPr lang="en-US" sz="1000" dirty="0"/>
              <a:t>/python-machine-learning-book-3rd-edition/blob/master/ch08/ch08.ipynb</a:t>
            </a:r>
          </a:p>
        </p:txBody>
      </p:sp>
    </p:spTree>
    <p:extLst>
      <p:ext uri="{BB962C8B-B14F-4D97-AF65-F5344CB8AC3E}">
        <p14:creationId xmlns:p14="http://schemas.microsoft.com/office/powerpoint/2010/main" val="16630138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F28FA4-56EA-1343-A154-AE7069511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Before RNN</a:t>
            </a:r>
            <a:br>
              <a:rPr lang="en-US" dirty="0"/>
            </a:br>
            <a:r>
              <a:rPr lang="en-US" sz="3200" dirty="0"/>
              <a:t>Bag of words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C4A52D9-2507-D447-8E8E-A171C5ACDE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11353800" cy="482283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8CACFEB-4072-8E4E-9244-315A161F755C}"/>
              </a:ext>
            </a:extLst>
          </p:cNvPr>
          <p:cNvSpPr txBox="1"/>
          <p:nvPr/>
        </p:nvSpPr>
        <p:spPr>
          <a:xfrm>
            <a:off x="90147" y="6513520"/>
            <a:ext cx="540404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https://</a:t>
            </a:r>
            <a:r>
              <a:rPr lang="en-US" sz="1000" dirty="0" err="1"/>
              <a:t>github.com</a:t>
            </a:r>
            <a:r>
              <a:rPr lang="en-US" sz="1000" dirty="0"/>
              <a:t>/</a:t>
            </a:r>
            <a:r>
              <a:rPr lang="en-US" sz="1000" dirty="0" err="1"/>
              <a:t>rasbt</a:t>
            </a:r>
            <a:r>
              <a:rPr lang="en-US" sz="1000" dirty="0"/>
              <a:t>/python-machine-learning-book-3rd-edition/blob/master/ch08/ch08.ipynb</a:t>
            </a:r>
          </a:p>
        </p:txBody>
      </p:sp>
    </p:spTree>
    <p:extLst>
      <p:ext uri="{BB962C8B-B14F-4D97-AF65-F5344CB8AC3E}">
        <p14:creationId xmlns:p14="http://schemas.microsoft.com/office/powerpoint/2010/main" val="11608092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CFF89-0270-4442-9E74-A56A2956B6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Before RNN</a:t>
            </a:r>
            <a:br>
              <a:rPr lang="en-US" dirty="0"/>
            </a:br>
            <a:r>
              <a:rPr lang="en-US" dirty="0"/>
              <a:t>Bag of words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F3F45AB-BAB5-814C-836B-CD025CF1EC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613656"/>
            <a:ext cx="10515600" cy="277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8671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DDB04A-5A8A-964E-AE10-C2887E9BAC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Extraction from words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A31D3E-626B-974C-A5C0-188AB975B5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Word count </a:t>
            </a:r>
          </a:p>
          <a:p>
            <a:r>
              <a:rPr lang="en-US" dirty="0"/>
              <a:t>One hot Encoding</a:t>
            </a:r>
          </a:p>
          <a:p>
            <a:r>
              <a:rPr lang="en-US" dirty="0"/>
              <a:t>TF-IDF</a:t>
            </a:r>
          </a:p>
          <a:p>
            <a:r>
              <a:rPr lang="en-US" dirty="0"/>
              <a:t>Embeddings(word2vec, glove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2668137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36A670-6D4D-2042-99E1-5F935AA26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Hot Encoding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5C3B008-8C07-5744-AA83-8E5B8B8F31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9723"/>
          <a:stretch/>
        </p:blipFill>
        <p:spPr>
          <a:xfrm>
            <a:off x="386937" y="1690688"/>
            <a:ext cx="5859484" cy="2517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628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3C261-12BB-6643-AA7E-3B6FA45BB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TF_IDF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940162-0A96-B94E-A866-495407041A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i="1" dirty="0"/>
              <a:t>TF = (Number of repetitions of word in a document) / (# of words in a document)</a:t>
            </a:r>
          </a:p>
          <a:p>
            <a:r>
              <a:rPr lang="en-IN" i="1" dirty="0"/>
              <a:t>IDF =Log[(# Number of documents) / (Number of documents containing the word)] </a:t>
            </a:r>
          </a:p>
          <a:p>
            <a:r>
              <a:rPr lang="en-IN" i="1" dirty="0" err="1"/>
              <a:t>Tf-idf</a:t>
            </a:r>
            <a:r>
              <a:rPr lang="en-IN" i="1" dirty="0"/>
              <a:t>=TF*IDF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70103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1770</TotalTime>
  <Words>775</Words>
  <Application>Microsoft Macintosh PowerPoint</Application>
  <PresentationFormat>Widescreen</PresentationFormat>
  <Paragraphs>303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3" baseType="lpstr">
      <vt:lpstr>Arial</vt:lpstr>
      <vt:lpstr>Calibri</vt:lpstr>
      <vt:lpstr>Calibri Light</vt:lpstr>
      <vt:lpstr>Office Theme</vt:lpstr>
      <vt:lpstr>Introduction to   Recurrent Neural Networks  </vt:lpstr>
      <vt:lpstr>Application of RNN</vt:lpstr>
      <vt:lpstr>Before RNN Bag of words</vt:lpstr>
      <vt:lpstr>Before RNN Bag of words</vt:lpstr>
      <vt:lpstr>Before RNN Bag of words</vt:lpstr>
      <vt:lpstr>Before RNN Bag of words</vt:lpstr>
      <vt:lpstr>Feature Extraction from words</vt:lpstr>
      <vt:lpstr>One Hot Encoding</vt:lpstr>
      <vt:lpstr>TF_IDF</vt:lpstr>
      <vt:lpstr>TF-IDF</vt:lpstr>
      <vt:lpstr>TF-IDF</vt:lpstr>
      <vt:lpstr>Introduction</vt:lpstr>
      <vt:lpstr>Types of RNN</vt:lpstr>
      <vt:lpstr>Weight Matrix</vt:lpstr>
      <vt:lpstr>Weight Matrix</vt:lpstr>
      <vt:lpstr>Weight Matrix</vt:lpstr>
      <vt:lpstr>Backpropagation through time (BPTT)</vt:lpstr>
      <vt:lpstr>Backpropagation through time (BPTT)</vt:lpstr>
      <vt:lpstr>Backpropagation through time (BPTT)</vt:lpstr>
      <vt:lpstr>Solutions to the vanishing/exploding gradient problems </vt:lpstr>
      <vt:lpstr>RNN</vt:lpstr>
      <vt:lpstr>Long short-term memory (LSTM) </vt:lpstr>
      <vt:lpstr>Long short-term memory (LSTM) </vt:lpstr>
      <vt:lpstr>Long short-term memory (LSTM) </vt:lpstr>
      <vt:lpstr>Long short-term memory (LSTM) </vt:lpstr>
      <vt:lpstr>Long short-term memory (LSTM) </vt:lpstr>
      <vt:lpstr>Long short-term memory (LSTM) </vt:lpstr>
      <vt:lpstr>Peephole Long short-term memory (LSTM) </vt:lpstr>
      <vt:lpstr>Gated Recurrent Unit(GRU)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to   Recurrent Neural Networks  </dc:title>
  <dc:creator>Hukam Singh Rana</dc:creator>
  <cp:lastModifiedBy>Hukam Singh Rana</cp:lastModifiedBy>
  <cp:revision>15</cp:revision>
  <dcterms:created xsi:type="dcterms:W3CDTF">2021-03-16T04:42:36Z</dcterms:created>
  <dcterms:modified xsi:type="dcterms:W3CDTF">2022-03-04T06:44:05Z</dcterms:modified>
</cp:coreProperties>
</file>